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Lst>
  <p:notesMasterIdLst>
    <p:notesMasterId r:id="rId27"/>
  </p:notesMasterIdLst>
  <p:sldIdLst>
    <p:sldId id="305" r:id="rId4"/>
    <p:sldId id="314" r:id="rId5"/>
    <p:sldId id="309" r:id="rId6"/>
    <p:sldId id="290" r:id="rId7"/>
    <p:sldId id="310" r:id="rId8"/>
    <p:sldId id="298" r:id="rId9"/>
    <p:sldId id="333" r:id="rId10"/>
    <p:sldId id="334" r:id="rId11"/>
    <p:sldId id="289" r:id="rId12"/>
    <p:sldId id="306" r:id="rId13"/>
    <p:sldId id="297" r:id="rId14"/>
    <p:sldId id="291" r:id="rId15"/>
    <p:sldId id="292" r:id="rId16"/>
    <p:sldId id="307" r:id="rId17"/>
    <p:sldId id="308" r:id="rId18"/>
    <p:sldId id="293" r:id="rId19"/>
    <p:sldId id="303" r:id="rId20"/>
    <p:sldId id="302" r:id="rId21"/>
    <p:sldId id="311" r:id="rId22"/>
    <p:sldId id="312" r:id="rId23"/>
    <p:sldId id="335" r:id="rId24"/>
    <p:sldId id="313" r:id="rId25"/>
    <p:sldId id="315" r:id="rId26"/>
  </p:sldIdLst>
  <p:sldSz cx="9144000" cy="5143500" type="screen16x9"/>
  <p:notesSz cx="9144000" cy="5143500"/>
  <p:embeddedFontLst>
    <p:embeddedFont>
      <p:font typeface="Calibri" panose="020F0502020204030204" pitchFamily="34" charset="0"/>
      <p:regular r:id="rId28"/>
      <p:bold r:id="rId29"/>
      <p:italic r:id="rId30"/>
      <p:boldItalic r:id="rId31"/>
    </p:embeddedFont>
    <p:embeddedFont>
      <p:font typeface="微软雅黑" panose="020B0503020204020204" pitchFamily="34" charset="-122"/>
      <p:regular r:id="rId32"/>
      <p:bold r:id="rId33"/>
    </p:embeddedFont>
    <p:embeddedFont>
      <p:font typeface="等线" panose="02010600030101010101" pitchFamily="2" charset="-122"/>
      <p:regular r:id="rId34"/>
      <p:bold r:id="rId35"/>
    </p:embeddedFont>
    <p:embeddedFont>
      <p:font typeface="Wingdings 2" panose="05020102010507070707" pitchFamily="18" charset="2"/>
      <p:regular r:id="rId36"/>
    </p:embeddedFont>
    <p:embeddedFont>
      <p:font typeface="宋体" panose="02010600030101010101" pitchFamily="2" charset="-122"/>
      <p:regular r:id="rId37"/>
    </p:embeddedFont>
    <p:embeddedFont>
      <p:font typeface="黑体" panose="02010609060101010101" pitchFamily="49" charset="-122"/>
      <p:regular r:id="rId38"/>
    </p:embeddedFont>
    <p:embeddedFont>
      <p:font typeface="Muli Regular" panose="020B0604020202020204" charset="0"/>
      <p:regular r:id="rId39"/>
      <p:italic r:id="rId40"/>
    </p:embeddedFont>
    <p:embeddedFont>
      <p:font typeface="Open Sans" panose="020B0604020202020204" charset="0"/>
      <p:regular r:id="rId41"/>
    </p:embeddedFont>
    <p:embeddedFont>
      <p:font typeface="Muli" panose="020B0604020202020204" charset="0"/>
      <p:regular r:id="rId42"/>
      <p:bold r:id="rId43"/>
      <p:italic r:id="rId44"/>
    </p:embeddedFont>
    <p:embeddedFont>
      <p:font typeface="Economica"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p:scale>
          <a:sx n="75" d="100"/>
          <a:sy n="75" d="100"/>
        </p:scale>
        <p:origin x="1020" y="408"/>
      </p:cViewPr>
      <p:guideLst>
        <p:guide orient="horz" pos="2880"/>
        <p:guide pos="216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p>
          <a:p>
            <a:pPr marL="158750" indent="0">
              <a:buNone/>
            </a:pPr>
            <a:r>
              <a:rPr lang="en-US" altLang="zh-CN"/>
              <a:t>3D</a:t>
            </a:r>
            <a:r>
              <a:rPr lang="zh-CN" altLang="en-US"/>
              <a:t>跟踪</a:t>
            </a:r>
            <a:endParaRPr lang="en-US" altLang="zh-CN"/>
          </a:p>
          <a:p>
            <a:pPr marL="158750" indent="0">
              <a:buNone/>
            </a:pPr>
            <a:r>
              <a:rPr lang="en-US" altLang="zh-CN"/>
              <a:t>https://github.com/tianweiy/CenterPoint</a:t>
            </a:r>
          </a:p>
          <a:p>
            <a:pPr marL="158750" indent="0">
              <a:buNone/>
            </a:pPr>
            <a:r>
              <a:rPr lang="en-US" altLang="zh-CN"/>
              <a:t>https://github.com/zhangyanyu0722/Carla_3D_Tracking</a:t>
            </a:r>
          </a:p>
          <a:p>
            <a:pPr marL="158750" indent="0">
              <a:buNone/>
            </a:pPr>
            <a:endParaRPr lang="en-US" altLang="zh-CN"/>
          </a:p>
          <a:p>
            <a:pPr marL="158750" indent="0">
              <a:buNone/>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camera_inherit.jpg</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D:\work\workspace\carla\Unreal\CarlaUE4\Plugins\Carla\Source\Carla\Sensor\Sensor.cpp</a:t>
            </a:r>
          </a:p>
          <a:p>
            <a:pPr marL="0" lvl="0" indent="0" algn="l" rtl="0">
              <a:spcBef>
                <a:spcPts val="0"/>
              </a:spcBef>
              <a:spcAft>
                <a:spcPts val="0"/>
              </a:spcAft>
              <a:buClr>
                <a:schemeClr val="dk1"/>
              </a:buClr>
              <a:buSzPts val="1100"/>
              <a:buFont typeface="Arial" panose="020B0604020202020204"/>
              <a:buNone/>
            </a:pPr>
            <a:endParaRPr lang="en-US" smtClean="0">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smtClean="0"/>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859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p>
        </p:txBody>
      </p:sp>
      <p:sp>
        <p:nvSpPr>
          <p:cNvPr id="4" name="灯片编号占位符 3"/>
          <p:cNvSpPr>
            <a:spLocks noGrp="1"/>
          </p:cNvSpPr>
          <p:nvPr>
            <p:ph type="sldNum" sz="quarter" idx="10"/>
          </p:nvPr>
        </p:nvSpPr>
        <p:spPr/>
        <p:txBody>
          <a:bodyPr/>
          <a:lstStyle/>
          <a:p>
            <a:fld id="{E6C8F347-F7F3-4AF8-8820-434BC3271F7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a:t>
            </a:r>
            <a:r>
              <a:rPr lang="zh-CN" altLang="en-US" smtClean="0"/>
              <a:t>议</a:t>
            </a:r>
            <a:endParaRPr lang="en-US" altLang="zh-CN" smtClean="0"/>
          </a:p>
          <a:p>
            <a:pPr marL="0" lvl="0" indent="0" algn="l" rtl="0">
              <a:spcBef>
                <a:spcPts val="0"/>
              </a:spcBef>
              <a:spcAft>
                <a:spcPts val="0"/>
              </a:spcAft>
              <a:buClr>
                <a:schemeClr val="dk1"/>
              </a:buClr>
              <a:buSzPts val="1100"/>
              <a:buFont typeface="Arial" panose="020B0604020202020204"/>
              <a:buNone/>
            </a:pPr>
            <a:r>
              <a:rPr lang="en-US" altLang="zh-CN" smtClean="0"/>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docs\img\vehicle_customization</a:t>
            </a:r>
          </a:p>
          <a:p>
            <a:pPr marL="0" lvl="0" indent="0" algn="l" rtl="0">
              <a:spcBef>
                <a:spcPts val="0"/>
              </a:spcBef>
              <a:spcAft>
                <a:spcPts val="0"/>
              </a:spcAft>
              <a:buClr>
                <a:schemeClr val="dk1"/>
              </a:buClr>
              <a:buSzPts val="1100"/>
              <a:buFont typeface="Arial" panose="020B0604020202020204"/>
              <a:buNone/>
            </a:pPr>
            <a:r>
              <a:rPr lang="en-US" smtClean="0">
                <a:solidFill>
                  <a:srgbClr val="39373D"/>
                </a:solidFill>
              </a:rPr>
              <a:t>Skeleton </a:t>
            </a:r>
            <a:r>
              <a:rPr lang="en-US" altLang="zh-CN" smtClean="0">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Traffic_Manager</a:t>
            </a: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t>2025/1/24</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t>‹#›</a:t>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t>‹#›</a:t>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t>2025/1/24</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t>2025/1/24</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t>‹#›</a:t>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t>2025/1/24</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t>‹#›</a:t>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eg"/><Relationship Id="rId9" Type="http://schemas.openxmlformats.org/officeDocument/2006/relationships/image" Target="../media/image57.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虚幻场景</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孪生工</a:t>
            </a:r>
            <a:r>
              <a:rPr lang="zh-CN" altLang="en-US" b="1" smtClean="0">
                <a:solidFill>
                  <a:schemeClr val="tx1"/>
                </a:solidFill>
              </a:rPr>
              <a:t>具</a:t>
            </a:r>
            <a:r>
              <a:rPr lang="en-US" altLang="zh-CN" b="1" smtClean="0">
                <a:solidFill>
                  <a:schemeClr val="tx1"/>
                </a:solidFill>
              </a:rPr>
              <a:t>/</a:t>
            </a:r>
            <a:r>
              <a:rPr lang="zh-CN" altLang="en-US" b="1" smtClean="0">
                <a:solidFill>
                  <a:schemeClr val="tx1"/>
                </a:solidFill>
              </a:rPr>
              <a:t>开源地</a:t>
            </a:r>
            <a:r>
              <a:rPr lang="zh-CN" altLang="en-US" b="1">
                <a:solidFill>
                  <a:schemeClr val="tx1"/>
                </a:solidFill>
              </a:rPr>
              <a:t>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a:t>
            </a:r>
            <a:r>
              <a:rPr lang="zh-CN" altLang="en-US" sz="1200" b="1" smtClean="0">
                <a:solidFill>
                  <a:schemeClr val="tx1"/>
                </a:solidFill>
              </a:rPr>
              <a:t>实场景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1</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50000"/>
                  </a:schemeClr>
                </a:solidFill>
              </a:rPr>
              <a:t>GPU 0</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
        <p:nvSpPr>
          <p:cNvPr id="34" name="圆角矩形 31"/>
          <p:cNvSpPr/>
          <p:nvPr/>
        </p:nvSpPr>
        <p:spPr>
          <a:xfrm>
            <a:off x="-131836" y="2093897"/>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lumMod val="65000"/>
                  </a:schemeClr>
                </a:solidFill>
              </a:rPr>
              <a:t>-</a:t>
            </a:r>
            <a:r>
              <a:rPr lang="en-US" altLang="zh-CN" b="1" dirty="0" err="1" smtClean="0">
                <a:solidFill>
                  <a:schemeClr val="bg1">
                    <a:lumMod val="65000"/>
                  </a:schemeClr>
                </a:solidFill>
              </a:rPr>
              <a:t>nullrhi</a:t>
            </a:r>
            <a:endParaRPr lang="zh-CN" altLang="en-US" b="1" dirty="0">
              <a:solidFill>
                <a:schemeClr val="bg1">
                  <a:lumMod val="65000"/>
                </a:schemeClr>
              </a:solidFill>
            </a:endParaRPr>
          </a:p>
        </p:txBody>
      </p:sp>
      <p:sp>
        <p:nvSpPr>
          <p:cNvPr id="35" name="圆角矩形 31"/>
          <p:cNvSpPr/>
          <p:nvPr/>
        </p:nvSpPr>
        <p:spPr>
          <a:xfrm>
            <a:off x="1858328" y="2156898"/>
            <a:ext cx="8474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连接</a:t>
            </a:r>
            <a:endParaRPr lang="zh-CN" altLang="en-US" b="1" dirty="0">
              <a:solidFill>
                <a:schemeClr val="tx1"/>
              </a:solidFill>
            </a:endParaRPr>
          </a:p>
        </p:txBody>
      </p:sp>
      <p:sp>
        <p:nvSpPr>
          <p:cNvPr id="37" name="圆角矩形 31"/>
          <p:cNvSpPr/>
          <p:nvPr/>
        </p:nvSpPr>
        <p:spPr>
          <a:xfrm>
            <a:off x="4040501" y="3904337"/>
            <a:ext cx="262731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传感器数据（对用户透明）</a:t>
            </a:r>
            <a:endParaRPr lang="zh-CN" altLang="en-US" b="1" dirty="0">
              <a:solidFill>
                <a:schemeClr val="tx1"/>
              </a:solidFill>
            </a:endParaRPr>
          </a:p>
        </p:txBody>
      </p:sp>
      <p:sp>
        <p:nvSpPr>
          <p:cNvPr id="38" name="圆角矩形 31"/>
          <p:cNvSpPr/>
          <p:nvPr/>
        </p:nvSpPr>
        <p:spPr>
          <a:xfrm>
            <a:off x="1467954" y="1219313"/>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物理数据</a:t>
            </a:r>
            <a:endParaRPr lang="zh-CN" altLang="en-US" b="1"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63711"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a:t>
            </a:r>
            <a:r>
              <a:rPr lang="zh-CN" altLang="en-US" sz="1000" b="1" smtClean="0">
                <a:solidFill>
                  <a:schemeClr val="tx1"/>
                </a:solidFill>
              </a:rPr>
              <a:t>端</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a:t>
            </a:r>
            <a:r>
              <a:rPr lang="zh-CN" altLang="en-US" sz="1000" b="1" smtClean="0">
                <a:solidFill>
                  <a:schemeClr val="tx1"/>
                </a:solidFill>
              </a:rPr>
              <a:t>势</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p>
        </p:txBody>
      </p:sp>
      <p:sp>
        <p:nvSpPr>
          <p:cNvPr id="81" name="矩形 80"/>
          <p:cNvSpPr/>
          <p:nvPr/>
        </p:nvSpPr>
        <p:spPr>
          <a:xfrm>
            <a:off x="2306106" y="1306662"/>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自我</a:t>
            </a:r>
            <a:endParaRPr lang="zh-CN" altLang="en-US" sz="1000" b="1">
              <a:solidFill>
                <a:schemeClr val="bg1">
                  <a:lumMod val="50000"/>
                </a:schemeClr>
              </a:solidFill>
            </a:endParaRPr>
          </a:p>
        </p:txBody>
      </p:sp>
      <p:sp>
        <p:nvSpPr>
          <p:cNvPr id="83" name="矩形 82"/>
          <p:cNvSpPr/>
          <p:nvPr/>
        </p:nvSpPr>
        <p:spPr>
          <a:xfrm>
            <a:off x="2294654" y="677115"/>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smtClean="0">
                <a:solidFill>
                  <a:schemeClr val="bg1">
                    <a:lumMod val="50000"/>
                  </a:schemeClr>
                </a:solidFill>
              </a:rPr>
              <a:t>社会</a:t>
            </a:r>
            <a:endParaRPr lang="zh-CN" altLang="en-US" sz="1000" b="1">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C00000"/>
                </a:solidFill>
              </a:rPr>
              <a:t>A</a:t>
            </a:r>
            <a:r>
              <a:rPr lang="en-US" altLang="zh-CN" sz="1100" b="1" smtClean="0">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SceneCapture</a:t>
            </a:r>
            <a:r>
              <a:rPr lang="en-US" altLang="zh-CN" sz="1100" b="1" smtClean="0">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a:t>
            </a:r>
            <a:r>
              <a:rPr lang="en-US" altLang="zh-CN" sz="1100" b="1" smtClean="0">
                <a:solidFill>
                  <a:srgbClr val="C00000"/>
                </a:solidFill>
              </a:rPr>
              <a:t>Shader</a:t>
            </a:r>
            <a:r>
              <a:rPr lang="en-US" altLang="zh-CN" sz="1100" b="1" smtClean="0">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ASceneCapture</a:t>
            </a:r>
            <a:r>
              <a:rPr lang="en-US" altLang="zh-CN" sz="1100" b="1" smtClean="0">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F</a:t>
            </a:r>
            <a:r>
              <a:rPr lang="en-US" altLang="zh-CN" sz="1100" b="1" smtClean="0">
                <a:solidFill>
                  <a:srgbClr val="C00000"/>
                </a:solidFill>
              </a:rPr>
              <a:t>Pixel</a:t>
            </a:r>
            <a:r>
              <a:rPr lang="en-US" altLang="zh-CN" sz="1100" b="1" smtClean="0">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U</a:t>
            </a:r>
            <a:r>
              <a:rPr lang="en-US" altLang="zh-CN" sz="1100" b="1" smtClean="0">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smtClean="0">
                <a:solidFill>
                  <a:srgbClr val="72AE46"/>
                </a:solidFill>
              </a:rPr>
              <a:t>F</a:t>
            </a:r>
            <a:r>
              <a:rPr lang="en-US" altLang="zh-CN" sz="1100" b="1" smtClean="0">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smtClean="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extLst>
      <p:ext uri="{BB962C8B-B14F-4D97-AF65-F5344CB8AC3E}">
        <p14:creationId xmlns:p14="http://schemas.microsoft.com/office/powerpoint/2010/main" val="2753530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pic>
        <p:nvPicPr>
          <p:cNvPr id="4" name="图片 9233"/>
          <p:cNvPicPr>
            <a:picLocks noChangeAspect="1"/>
          </p:cNvPicPr>
          <p:nvPr/>
        </p:nvPicPr>
        <p:blipFill>
          <a:blip r:embed="rId3"/>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3"/>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3"/>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3"/>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3"/>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3"/>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3"/>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3"/>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3"/>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3"/>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3"/>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3"/>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3"/>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3"/>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3"/>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3"/>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p>
          <a:p>
            <a:pPr algn="ctr"/>
            <a:r>
              <a:rPr lang="en-US" altLang="zh-CN" sz="1200" b="1">
                <a:solidFill>
                  <a:schemeClr val="tx1"/>
                </a:solidFill>
              </a:rPr>
              <a:t>libcarla</a:t>
            </a:r>
            <a:r>
              <a:rPr lang="en-US" altLang="zh-CN" sz="1200" b="1">
                <a:solidFill>
                  <a:schemeClr val="bg1">
                    <a:lumMod val="50000"/>
                  </a:schemeClr>
                </a:solidFill>
              </a:rPr>
              <a:t>/*.cpp: </a:t>
            </a: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smtClean="0">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a:t>
            </a:r>
            <a:r>
              <a:rPr lang="en-US" altLang="zh-CN" sz="1200" smtClean="0">
                <a:solidFill>
                  <a:schemeClr val="tx1"/>
                </a:solidFill>
              </a:rPr>
              <a:t>client;</a:t>
            </a:r>
            <a:endParaRPr lang="zh-CN" altLang="en-US" sz="12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配置车轮、车辆</a:t>
            </a:r>
            <a:r>
              <a:rPr lang="zh-CN" altLang="en-US" b="1" smtClean="0">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配置</a:t>
            </a:r>
            <a:endParaRPr lang="en-US" altLang="zh-CN" b="1" smtClean="0">
              <a:solidFill>
                <a:schemeClr val="tx1"/>
              </a:solidFill>
            </a:endParaRPr>
          </a:p>
          <a:p>
            <a:pPr algn="ctr"/>
            <a:r>
              <a:rPr lang="zh-CN" altLang="en-US" b="1" smtClean="0">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添加车辆到</a:t>
            </a:r>
            <a:endParaRPr lang="en-US" altLang="zh-CN" b="1" smtClean="0">
              <a:solidFill>
                <a:schemeClr val="tx1"/>
              </a:solidFill>
            </a:endParaRPr>
          </a:p>
          <a:p>
            <a:pPr algn="ctr"/>
            <a:r>
              <a:rPr lang="zh-CN" altLang="en-US" b="1" smtClean="0">
                <a:solidFill>
                  <a:srgbClr val="C00000"/>
                </a:solidFill>
              </a:rPr>
              <a:t>蓝图库</a:t>
            </a:r>
            <a:r>
              <a:rPr lang="zh-CN" altLang="en-US" b="1" smtClean="0">
                <a:solidFill>
                  <a:schemeClr val="tx1"/>
                </a:solidFill>
              </a:rPr>
              <a:t>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smtClean="0">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Static</a:t>
            </a:r>
            <a:r>
              <a:rPr lang="en-US" altLang="zh-CN" sz="1000" smtClean="0"/>
              <a:t>/Car/BYD</a:t>
            </a:r>
          </a:p>
          <a:p>
            <a:pPr algn="ctr"/>
            <a:r>
              <a:rPr lang="en-US" altLang="zh-CN" sz="1000"/>
              <a:t>BYD_</a:t>
            </a:r>
            <a:r>
              <a:rPr lang="en-US" altLang="zh-CN" sz="1000">
                <a:solidFill>
                  <a:srgbClr val="C00000"/>
                </a:solidFill>
              </a:rPr>
              <a:t>AnimBlueprint</a:t>
            </a: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创建并导入</a:t>
            </a:r>
            <a:r>
              <a:rPr lang="zh-CN" altLang="en-US" b="1" smtClean="0">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r>
              <a:rPr lang="en-US" altLang="zh-CN" sz="1000" smtClean="0"/>
              <a:t>/</a:t>
            </a:r>
          </a:p>
          <a:p>
            <a:pPr algn="ctr"/>
            <a:r>
              <a:rPr lang="en-US" altLang="zh-CN" sz="1000" smtClean="0">
                <a:solidFill>
                  <a:srgbClr val="72AE46"/>
                </a:solidFill>
              </a:rPr>
              <a:t>Static</a:t>
            </a:r>
            <a:r>
              <a:rPr lang="en-US" altLang="zh-CN" sz="1000" smtClean="0"/>
              <a:t>/Car/BYD</a:t>
            </a:r>
          </a:p>
          <a:p>
            <a:pPr algn="ctr"/>
            <a:r>
              <a:rPr lang="en-US" altLang="zh-CN" sz="1000" smtClean="0">
                <a:solidFill>
                  <a:srgbClr val="C00000"/>
                </a:solidFill>
              </a:rPr>
              <a:t>SM_</a:t>
            </a:r>
            <a:r>
              <a:rPr lang="en-US" altLang="zh-CN" sz="1000" smtClean="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/Vehicles/BYD/</a:t>
            </a:r>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smtClean="0"/>
              <a:t>Content/Carla/</a:t>
            </a:r>
          </a:p>
          <a:p>
            <a:pPr algn="ctr"/>
            <a:r>
              <a:rPr lang="en-US" altLang="zh-CN" sz="1000" smtClean="0">
                <a:solidFill>
                  <a:srgbClr val="72AE46"/>
                </a:solidFill>
              </a:rPr>
              <a:t>Blueprints</a:t>
            </a:r>
            <a:r>
              <a:rPr lang="en-US" altLang="zh-CN" sz="1000" smtClean="0"/>
              <a:t>/Vehicles/</a:t>
            </a:r>
          </a:p>
          <a:p>
            <a:pPr algn="ctr"/>
            <a:r>
              <a:rPr lang="en-US" altLang="zh-CN" sz="1000" smtClean="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smtClean="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smtClean="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smtClean="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smtClean="0"/>
              <a:t>9-10</a:t>
            </a:r>
            <a:endParaRPr lang="en-US" altLang="zh-CN" sz="1000"/>
          </a:p>
        </p:txBody>
      </p:sp>
    </p:spTree>
    <p:extLst>
      <p:ext uri="{BB962C8B-B14F-4D97-AF65-F5344CB8AC3E}">
        <p14:creationId xmlns:p14="http://schemas.microsoft.com/office/powerpoint/2010/main" val="68861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037820" y="2506456"/>
            <a:ext cx="4843285"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5757" y="101864"/>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303528"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a:t>
            </a:r>
            <a:r>
              <a:rPr lang="zh-CN" altLang="en-US" b="1" smtClean="0">
                <a:solidFill>
                  <a:schemeClr val="tx1"/>
                </a:solidFill>
              </a:rPr>
              <a:t>和状</a:t>
            </a:r>
            <a:r>
              <a:rPr lang="zh-CN" altLang="en-US" b="1">
                <a:solidFill>
                  <a:schemeClr val="tx1"/>
                </a:solidFill>
              </a:rPr>
              <a:t>态管理</a:t>
            </a:r>
          </a:p>
        </p:txBody>
      </p:sp>
      <p:sp>
        <p:nvSpPr>
          <p:cNvPr id="9" name="矩形 8"/>
          <p:cNvSpPr/>
          <p:nvPr/>
        </p:nvSpPr>
        <p:spPr>
          <a:xfrm>
            <a:off x="303527"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330743" y="1584105"/>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模拟状</a:t>
            </a:r>
            <a:r>
              <a:rPr lang="zh-CN" altLang="en-US" b="1">
                <a:solidFill>
                  <a:schemeClr val="tx1"/>
                </a:solidFill>
              </a:rPr>
              <a:t>态</a:t>
            </a:r>
          </a:p>
        </p:txBody>
      </p:sp>
      <p:sp>
        <p:nvSpPr>
          <p:cNvPr id="11" name="矩形 10"/>
          <p:cNvSpPr/>
          <p:nvPr/>
        </p:nvSpPr>
        <p:spPr>
          <a:xfrm>
            <a:off x="7325140"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94714"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573719"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070044"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452587" y="3426216"/>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127003"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局部</a:t>
            </a:r>
            <a:endParaRPr lang="zh-CN" altLang="en-US" b="1">
              <a:solidFill>
                <a:schemeClr val="tx1"/>
              </a:solidFill>
            </a:endParaRPr>
          </a:p>
        </p:txBody>
      </p:sp>
      <p:sp>
        <p:nvSpPr>
          <p:cNvPr id="17" name="矩形 16"/>
          <p:cNvSpPr/>
          <p:nvPr/>
        </p:nvSpPr>
        <p:spPr>
          <a:xfrm>
            <a:off x="2097493"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2980340"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3922449" y="2660073"/>
            <a:ext cx="103472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a:t>
            </a:r>
            <a:r>
              <a:rPr lang="zh-CN" altLang="en-US" b="1" smtClean="0">
                <a:solidFill>
                  <a:schemeClr val="tx1"/>
                </a:solidFill>
              </a:rPr>
              <a:t>划</a:t>
            </a:r>
            <a:endParaRPr lang="zh-CN" altLang="en-US" b="1">
              <a:solidFill>
                <a:schemeClr val="tx1"/>
              </a:solidFill>
            </a:endParaRPr>
          </a:p>
        </p:txBody>
      </p:sp>
      <p:cxnSp>
        <p:nvCxnSpPr>
          <p:cNvPr id="5" name="直接箭头连接符 4"/>
          <p:cNvCxnSpPr>
            <a:endCxn id="9" idx="0"/>
          </p:cNvCxnSpPr>
          <p:nvPr/>
        </p:nvCxnSpPr>
        <p:spPr>
          <a:xfrm>
            <a:off x="442073"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748110" y="1399310"/>
            <a:ext cx="2" cy="184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4246875" y="1399313"/>
            <a:ext cx="2" cy="184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241308"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590061" y="1970313"/>
            <a:ext cx="5201" cy="536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1592001" y="2104192"/>
            <a:ext cx="2989887" cy="391362"/>
          </a:xfrm>
          <a:prstGeom prst="bentConnector3">
            <a:avLst>
              <a:gd name="adj1" fmla="val 9991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241308" y="2227157"/>
            <a:ext cx="3005567" cy="287820"/>
          </a:xfrm>
          <a:prstGeom prst="bentConnector3">
            <a:avLst>
              <a:gd name="adj1" fmla="val 10000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238375" y="2227157"/>
            <a:ext cx="4788"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531533" y="2104192"/>
            <a:ext cx="257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222625" y="2227157"/>
            <a:ext cx="4211"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469284" y="2104192"/>
            <a:ext cx="693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881105" y="2832646"/>
            <a:ext cx="413609"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48891"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577654"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50836"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1577975" y="3158836"/>
            <a:ext cx="3636" cy="2558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1725356" y="3158841"/>
            <a:ext cx="5191" cy="2507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413000" y="3158839"/>
            <a:ext cx="3346"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330743" y="3158839"/>
            <a:ext cx="0"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165600" y="3160427"/>
            <a:ext cx="3345"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182419"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5547472" y="1206204"/>
            <a:ext cx="17776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607459"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46240"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639334"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1901562" y="2506454"/>
            <a:ext cx="67107" cy="6500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922488"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129005"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129005"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129005"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
        <p:nvSpPr>
          <p:cNvPr id="69" name="矩形 68"/>
          <p:cNvSpPr/>
          <p:nvPr/>
        </p:nvSpPr>
        <p:spPr>
          <a:xfrm>
            <a:off x="5127800" y="2660073"/>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车灯</a:t>
            </a:r>
            <a:endParaRPr lang="zh-CN" altLang="en-US" b="1">
              <a:solidFill>
                <a:schemeClr val="tx1"/>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3223</TotalTime>
  <Words>2560</Words>
  <Application>Microsoft Office PowerPoint</Application>
  <PresentationFormat>全屏显示(16:9)</PresentationFormat>
  <Paragraphs>686</Paragraphs>
  <Slides>23</Slides>
  <Notes>23</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23</vt:i4>
      </vt:variant>
    </vt:vector>
  </HeadingPairs>
  <TitlesOfParts>
    <vt:vector size="39" baseType="lpstr">
      <vt:lpstr>Calibri</vt:lpstr>
      <vt:lpstr>微软雅黑</vt:lpstr>
      <vt:lpstr>等线</vt:lpstr>
      <vt:lpstr>Arial</vt:lpstr>
      <vt:lpstr>Wingdings 2</vt:lpstr>
      <vt:lpstr>宋体</vt:lpstr>
      <vt:lpstr>黑体</vt:lpstr>
      <vt:lpstr>Muli Regular</vt:lpstr>
      <vt:lpstr>Times New Roman</vt:lpstr>
      <vt:lpstr>Wingdings</vt:lpstr>
      <vt:lpstr>Open Sans</vt:lpstr>
      <vt:lpstr>Muli</vt:lpstr>
      <vt:lpstr>Economica</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951</cp:revision>
  <dcterms:created xsi:type="dcterms:W3CDTF">2020-04-29T14:54:00Z</dcterms:created>
  <dcterms:modified xsi:type="dcterms:W3CDTF">2025-01-24T03:35:26Z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